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  <p:sldMasterId id="2147493467" r:id="rId5"/>
    <p:sldMasterId id="2147493473" r:id="rId6"/>
  </p:sldMasterIdLst>
  <p:notesMasterIdLst>
    <p:notesMasterId r:id="rId52"/>
  </p:notesMasterIdLst>
  <p:sldIdLst>
    <p:sldId id="272" r:id="rId7"/>
    <p:sldId id="300" r:id="rId8"/>
    <p:sldId id="273" r:id="rId9"/>
    <p:sldId id="275" r:id="rId10"/>
    <p:sldId id="274" r:id="rId11"/>
    <p:sldId id="30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9" r:id="rId23"/>
    <p:sldId id="270" r:id="rId24"/>
    <p:sldId id="268" r:id="rId25"/>
    <p:sldId id="271" r:id="rId26"/>
    <p:sldId id="276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9" r:id="rId35"/>
    <p:sldId id="303" r:id="rId36"/>
    <p:sldId id="287" r:id="rId37"/>
    <p:sldId id="288" r:id="rId38"/>
    <p:sldId id="285" r:id="rId39"/>
    <p:sldId id="286" r:id="rId40"/>
    <p:sldId id="290" r:id="rId41"/>
    <p:sldId id="306" r:id="rId42"/>
    <p:sldId id="291" r:id="rId43"/>
    <p:sldId id="295" r:id="rId44"/>
    <p:sldId id="292" r:id="rId45"/>
    <p:sldId id="293" r:id="rId46"/>
    <p:sldId id="302" r:id="rId47"/>
    <p:sldId id="304" r:id="rId48"/>
    <p:sldId id="298" r:id="rId49"/>
    <p:sldId id="294" r:id="rId50"/>
    <p:sldId id="305" r:id="rId5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6480"/>
    <a:srgbClr val="3E64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88121" autoAdjust="0"/>
  </p:normalViewPr>
  <p:slideViewPr>
    <p:cSldViewPr snapToGrid="0" snapToObjects="1">
      <p:cViewPr varScale="1">
        <p:scale>
          <a:sx n="170" d="100"/>
          <a:sy n="170" d="100"/>
        </p:scale>
        <p:origin x="-120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-456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notesMaster" Target="notesMasters/notesMaster1.xml"/><Relationship Id="rId53" Type="http://schemas.openxmlformats.org/officeDocument/2006/relationships/printerSettings" Target="printerSettings/printerSettings1.bin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3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092189-A050-CC4A-BFCA-385164AC219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6D3529-0DBA-7749-B15B-E88EA35DF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88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42E4EEC-242E-4699-A735-AC67A337252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9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6400" y="696913"/>
            <a:ext cx="6197600" cy="3486150"/>
          </a:xfrm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7019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Note: we don’t have an answer for this,</a:t>
            </a:r>
            <a:r>
              <a:rPr lang="en-US" baseline="0" dirty="0" smtClean="0"/>
              <a:t> (yet)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D3529-0DBA-7749-B15B-E88EA35DF2E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80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At</a:t>
            </a:r>
            <a:r>
              <a:rPr lang="en-US" baseline="0" dirty="0" smtClean="0"/>
              <a:t> a sample of 8.9k, that’s +/- 0.9% or so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D3529-0DBA-7749-B15B-E88EA35DF2E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6299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r-IN" dirty="0" smtClean="0">
                <a:latin typeface="Courier"/>
                <a:cs typeface="Courier"/>
              </a:rPr>
              <a:t> app_latest_language   org  apps</a:t>
            </a:r>
          </a:p>
          <a:p>
            <a:r>
              <a:rPr lang="mr-IN" dirty="0" smtClean="0">
                <a:latin typeface="Courier"/>
                <a:cs typeface="Courier"/>
              </a:rPr>
              <a:t>1 Python                 52    84</a:t>
            </a:r>
          </a:p>
          <a:p>
            <a:r>
              <a:rPr lang="mr-IN" dirty="0" smtClean="0">
                <a:latin typeface="Courier"/>
                <a:cs typeface="Courier"/>
              </a:rPr>
              <a:t>2 iOS                   103   216</a:t>
            </a:r>
          </a:p>
          <a:p>
            <a:r>
              <a:rPr lang="mr-IN" dirty="0" smtClean="0">
                <a:latin typeface="Courier"/>
                <a:cs typeface="Courier"/>
              </a:rPr>
              <a:t>3 C++                   118   432</a:t>
            </a:r>
          </a:p>
          <a:p>
            <a:r>
              <a:rPr lang="mr-IN" dirty="0" smtClean="0">
                <a:latin typeface="Courier"/>
                <a:cs typeface="Courier"/>
              </a:rPr>
              <a:t>4 PHP                   214   519</a:t>
            </a:r>
          </a:p>
          <a:p>
            <a:r>
              <a:rPr lang="mr-IN" dirty="0" smtClean="0">
                <a:latin typeface="Courier"/>
                <a:cs typeface="Courier"/>
              </a:rPr>
              <a:t>5 Android               232   485</a:t>
            </a:r>
          </a:p>
          <a:p>
            <a:r>
              <a:rPr lang="mr-IN" dirty="0" smtClean="0">
                <a:latin typeface="Courier"/>
                <a:cs typeface="Courier"/>
              </a:rPr>
              <a:t>6 Javascript            415  1653</a:t>
            </a:r>
          </a:p>
          <a:p>
            <a:r>
              <a:rPr lang="mr-IN" dirty="0" smtClean="0">
                <a:latin typeface="Courier"/>
                <a:cs typeface="Courier"/>
              </a:rPr>
              <a:t>7 Java                  759  8899</a:t>
            </a:r>
          </a:p>
          <a:p>
            <a:r>
              <a:rPr lang="mr-IN" dirty="0" smtClean="0">
                <a:latin typeface="Courier"/>
                <a:cs typeface="Courier"/>
              </a:rPr>
              <a:t>8 .Net                  999  7478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D3529-0DBA-7749-B15B-E88EA35DF2E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628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smtClean="0"/>
              <a:t>This</a:t>
            </a:r>
            <a:r>
              <a:rPr lang="en-US" i="1" baseline="0" dirty="0" smtClean="0"/>
              <a:t> note may belong to a different slide? </a:t>
            </a:r>
            <a:r>
              <a:rPr lang="en-US" dirty="0" smtClean="0"/>
              <a:t>“Single Scan Apps” have</a:t>
            </a:r>
            <a:r>
              <a:rPr lang="en-US" baseline="0" dirty="0" smtClean="0"/>
              <a:t> an age of 0 and are still open (scanned once)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D3529-0DBA-7749-B15B-E88EA35DF2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512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D3529-0DBA-7749-B15B-E88EA35DF2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092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“Single Scan Apps” have</a:t>
            </a:r>
            <a:r>
              <a:rPr lang="en-US" baseline="0" dirty="0" smtClean="0"/>
              <a:t> an age of 0 and are still open (scanned once)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D3529-0DBA-7749-B15B-E88EA35DF2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512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 causes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SAST: modules removed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DAST: cannot reproduce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D3529-0DBA-7749-B15B-E88EA35DF2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174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Sociology:</a:t>
            </a:r>
            <a:r>
              <a:rPr lang="en-US" baseline="0" dirty="0" smtClean="0"/>
              <a:t> “event-history analysis”, engineering: “failure-time analysis”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D3529-0DBA-7749-B15B-E88EA35DF2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469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Coxph</a:t>
            </a:r>
            <a:r>
              <a:rPr lang="en-US" dirty="0" smtClean="0"/>
              <a:t> model, R2</a:t>
            </a:r>
            <a:r>
              <a:rPr lang="en-US" baseline="0" dirty="0" smtClean="0"/>
              <a:t> = 0.011 for “severity + exploitability + </a:t>
            </a:r>
            <a:r>
              <a:rPr lang="en-US" baseline="0" dirty="0" err="1" smtClean="0"/>
              <a:t>app_crit</a:t>
            </a:r>
            <a:r>
              <a:rPr lang="en-US" baseline="0" dirty="0" smtClean="0"/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D3529-0DBA-7749-B15B-E88EA35DF2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76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Coxph</a:t>
            </a:r>
            <a:r>
              <a:rPr lang="en-US" dirty="0" smtClean="0"/>
              <a:t> model, R2</a:t>
            </a:r>
            <a:r>
              <a:rPr lang="en-US" baseline="0" dirty="0" smtClean="0"/>
              <a:t> = 0.011 for “severity + exploitability + </a:t>
            </a:r>
            <a:r>
              <a:rPr lang="en-US" baseline="0" dirty="0" err="1" smtClean="0"/>
              <a:t>app_crit</a:t>
            </a:r>
            <a:r>
              <a:rPr lang="en-US" baseline="0" dirty="0" smtClean="0"/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D3529-0DBA-7749-B15B-E88EA35DF2E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76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keep things in perspective, when we look at scan frequency by application, we see that it’s still heavily weighted toward just a handful of scans per application. The median scan rate amongst our entire application portfolio under test is still just two. </a:t>
            </a:r>
          </a:p>
          <a:p>
            <a:endParaRPr lang="en-US" dirty="0" smtClean="0"/>
          </a:p>
          <a:p>
            <a:r>
              <a:rPr lang="en-US" dirty="0" smtClean="0"/>
              <a:t>What does this tell us? Plenty of organizations obviously still stick to what they’ve always done before.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DA09BFF-9304-4EE8-967B-56F816FBB8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9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1779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ACDB3CC-F982-40F9-8DD6-BCC9AFBF44BD}" type="datetime1">
              <a:rPr lang="en-US" smtClean="0"/>
              <a:pPr/>
              <a:t>3/20/19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or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9C6BE1-D3D2-EA47-97D9-C494C22BD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BEA75EA-1043-CF4D-A089-8459BE7E4FF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38138" y="1138333"/>
            <a:ext cx="8467725" cy="36230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1729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3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>
            <a:extLst>
              <a:ext uri="{FF2B5EF4-FFF2-40B4-BE49-F238E27FC236}">
                <a16:creationId xmlns:a16="http://schemas.microsoft.com/office/drawing/2014/main" xmlns="" id="{88C669E5-BD0B-1542-9FB5-98751D583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4400" y="393427"/>
            <a:ext cx="4215200" cy="309059"/>
          </a:xfrm>
          <a:prstGeom prst="rect">
            <a:avLst/>
          </a:prstGeom>
        </p:spPr>
        <p:txBody>
          <a:bodyPr vert="horz" lIns="68580" tIns="34290" rIns="68580" bIns="34290" rtlCol="0" anchor="ctr">
            <a:spAutoFit/>
          </a:bodyPr>
          <a:lstStyle>
            <a:lvl1pPr>
              <a:defRPr sz="17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xmlns="" id="{84D90A29-798D-144B-907C-AFED276874EC}"/>
              </a:ext>
            </a:extLst>
          </p:cNvPr>
          <p:cNvSpPr txBox="1">
            <a:spLocks/>
          </p:cNvSpPr>
          <p:nvPr userDrawn="1"/>
        </p:nvSpPr>
        <p:spPr>
          <a:xfrm>
            <a:off x="628650" y="1242918"/>
            <a:ext cx="2485253" cy="2295500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accent2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FFFF"/>
                </a:solidFill>
              </a:rPr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3FF760F4-C21A-3D4D-9DD8-2B7A0AC0E3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4073" y="208608"/>
            <a:ext cx="504568" cy="636531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BFE5E5DB-C860-5943-AF29-B1173BF14FB3}"/>
              </a:ext>
            </a:extLst>
          </p:cNvPr>
          <p:cNvSpPr/>
          <p:nvPr userDrawn="1"/>
        </p:nvSpPr>
        <p:spPr>
          <a:xfrm>
            <a:off x="685800" y="1862781"/>
            <a:ext cx="1438018" cy="1438018"/>
          </a:xfrm>
          <a:prstGeom prst="roundRect">
            <a:avLst>
              <a:gd name="adj" fmla="val 7644"/>
            </a:avLst>
          </a:prstGeom>
          <a:gradFill>
            <a:gsLst>
              <a:gs pos="0">
                <a:schemeClr val="accent1"/>
              </a:gs>
              <a:gs pos="99000">
                <a:schemeClr val="tx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defTabSz="685800"/>
            <a:endParaRPr lang="en-US" sz="1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xmlns="" id="{B6A4FC69-F124-CE4E-B39E-1B4CC9F6083B}"/>
              </a:ext>
            </a:extLst>
          </p:cNvPr>
          <p:cNvSpPr/>
          <p:nvPr userDrawn="1"/>
        </p:nvSpPr>
        <p:spPr>
          <a:xfrm>
            <a:off x="3852992" y="1862781"/>
            <a:ext cx="1438018" cy="1438018"/>
          </a:xfrm>
          <a:prstGeom prst="roundRect">
            <a:avLst>
              <a:gd name="adj" fmla="val 7644"/>
            </a:avLst>
          </a:prstGeom>
          <a:gradFill>
            <a:gsLst>
              <a:gs pos="0">
                <a:schemeClr val="accent1"/>
              </a:gs>
              <a:gs pos="99000">
                <a:schemeClr val="tx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defTabSz="685800"/>
            <a:endParaRPr lang="en-US" sz="1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5EA042A4-24E0-8E41-B8FA-25A557BAC904}"/>
              </a:ext>
            </a:extLst>
          </p:cNvPr>
          <p:cNvSpPr/>
          <p:nvPr userDrawn="1"/>
        </p:nvSpPr>
        <p:spPr>
          <a:xfrm>
            <a:off x="7008598" y="1862781"/>
            <a:ext cx="1438018" cy="1438018"/>
          </a:xfrm>
          <a:prstGeom prst="roundRect">
            <a:avLst>
              <a:gd name="adj" fmla="val 7644"/>
            </a:avLst>
          </a:prstGeom>
          <a:gradFill>
            <a:gsLst>
              <a:gs pos="0">
                <a:schemeClr val="accent1"/>
              </a:gs>
              <a:gs pos="99000">
                <a:schemeClr val="tx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defTabSz="685800"/>
            <a:endParaRPr lang="en-US" sz="1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C4BCAD0F-0CD8-3845-B824-F6E87E6713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0667"/>
            <a:ext cx="1541859" cy="266740"/>
          </a:xfrm>
        </p:spPr>
        <p:txBody>
          <a:bodyPr>
            <a:spAutoFit/>
          </a:bodyPr>
          <a:lstStyle>
            <a:lvl1pPr marL="0" indent="0">
              <a:buNone/>
              <a:defRPr sz="1400" b="1" spc="225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C8C06C36-05B2-2640-B979-AD238C048B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51595" y="3420667"/>
            <a:ext cx="1541859" cy="266740"/>
          </a:xfrm>
        </p:spPr>
        <p:txBody>
          <a:bodyPr>
            <a:spAutoFit/>
          </a:bodyPr>
          <a:lstStyle>
            <a:lvl1pPr marL="0" indent="0">
              <a:buNone/>
              <a:defRPr sz="1400" b="1" spc="225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xmlns="" id="{31C85796-19D0-BE49-B3E7-853A2FA7FD4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08598" y="3420667"/>
            <a:ext cx="1541859" cy="266740"/>
          </a:xfrm>
        </p:spPr>
        <p:txBody>
          <a:bodyPr>
            <a:spAutoFit/>
          </a:bodyPr>
          <a:lstStyle>
            <a:lvl1pPr marL="0" indent="0">
              <a:buNone/>
              <a:defRPr sz="1400" b="1" spc="225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xmlns="" id="{97297641-6836-BC4B-9108-5F6891A0AD8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" y="3752278"/>
            <a:ext cx="1541859" cy="919163"/>
          </a:xfrm>
        </p:spPr>
        <p:txBody>
          <a:bodyPr>
            <a:noAutofit/>
          </a:bodyPr>
          <a:lstStyle>
            <a:lvl1pPr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xmlns="" id="{888377B9-A66F-7741-8D29-4657BB4E693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851595" y="3752278"/>
            <a:ext cx="1541859" cy="919163"/>
          </a:xfrm>
        </p:spPr>
        <p:txBody>
          <a:bodyPr>
            <a:noAutofit/>
          </a:bodyPr>
          <a:lstStyle>
            <a:lvl1pPr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24">
            <a:extLst>
              <a:ext uri="{FF2B5EF4-FFF2-40B4-BE49-F238E27FC236}">
                <a16:creationId xmlns:a16="http://schemas.microsoft.com/office/drawing/2014/main" xmlns="" id="{72DA52EA-E7FD-C147-9DD4-2B8A5F252F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17390" y="3752278"/>
            <a:ext cx="1541859" cy="919163"/>
          </a:xfrm>
        </p:spPr>
        <p:txBody>
          <a:bodyPr>
            <a:noAutofit/>
          </a:bodyPr>
          <a:lstStyle>
            <a:lvl1pPr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xmlns="" id="{F1B230F3-CD85-9F42-8BE3-20EEFDD71A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2487" y="1010841"/>
            <a:ext cx="7473554" cy="651272"/>
          </a:xfrm>
        </p:spPr>
        <p:txBody>
          <a:bodyPr>
            <a:noAutofit/>
          </a:bodyPr>
          <a:lstStyle>
            <a:lvl1pPr marL="0" indent="0" algn="ctr">
              <a:lnSpc>
                <a:spcPct val="114000"/>
              </a:lnSpc>
              <a:buNone/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727973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>
            <a:extLst>
              <a:ext uri="{FF2B5EF4-FFF2-40B4-BE49-F238E27FC236}">
                <a16:creationId xmlns:a16="http://schemas.microsoft.com/office/drawing/2014/main" xmlns="" id="{88C669E5-BD0B-1542-9FB5-98751D583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4400" y="393427"/>
            <a:ext cx="4215200" cy="309059"/>
          </a:xfrm>
          <a:prstGeom prst="rect">
            <a:avLst/>
          </a:prstGeom>
        </p:spPr>
        <p:txBody>
          <a:bodyPr vert="horz" lIns="68580" tIns="34290" rIns="68580" bIns="34290" rtlCol="0" anchor="ctr">
            <a:spAutoFit/>
          </a:bodyPr>
          <a:lstStyle>
            <a:lvl1pPr>
              <a:defRPr sz="17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xmlns="" id="{84D90A29-798D-144B-907C-AFED276874EC}"/>
              </a:ext>
            </a:extLst>
          </p:cNvPr>
          <p:cNvSpPr txBox="1">
            <a:spLocks/>
          </p:cNvSpPr>
          <p:nvPr userDrawn="1"/>
        </p:nvSpPr>
        <p:spPr>
          <a:xfrm>
            <a:off x="628650" y="1242918"/>
            <a:ext cx="2485253" cy="2295500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accent2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FFFF"/>
                </a:solidFill>
              </a:rPr>
              <a:t>Click to edit Master title style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BFE5E5DB-C860-5943-AF29-B1173BF14FB3}"/>
              </a:ext>
            </a:extLst>
          </p:cNvPr>
          <p:cNvSpPr/>
          <p:nvPr userDrawn="1"/>
        </p:nvSpPr>
        <p:spPr>
          <a:xfrm>
            <a:off x="2231940" y="1862781"/>
            <a:ext cx="1438018" cy="1438018"/>
          </a:xfrm>
          <a:prstGeom prst="roundRect">
            <a:avLst>
              <a:gd name="adj" fmla="val 7644"/>
            </a:avLst>
          </a:prstGeom>
          <a:gradFill>
            <a:gsLst>
              <a:gs pos="0">
                <a:schemeClr val="accent1"/>
              </a:gs>
              <a:gs pos="99000">
                <a:schemeClr val="tx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defTabSz="685800"/>
            <a:endParaRPr lang="en-US" sz="1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xmlns="" id="{B6A4FC69-F124-CE4E-B39E-1B4CC9F6083B}"/>
              </a:ext>
            </a:extLst>
          </p:cNvPr>
          <p:cNvSpPr/>
          <p:nvPr userDrawn="1"/>
        </p:nvSpPr>
        <p:spPr>
          <a:xfrm>
            <a:off x="5456280" y="1862781"/>
            <a:ext cx="1438018" cy="1438018"/>
          </a:xfrm>
          <a:prstGeom prst="roundRect">
            <a:avLst>
              <a:gd name="adj" fmla="val 7644"/>
            </a:avLst>
          </a:prstGeom>
          <a:gradFill>
            <a:gsLst>
              <a:gs pos="0">
                <a:schemeClr val="accent1"/>
              </a:gs>
              <a:gs pos="99000">
                <a:schemeClr val="tx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defTabSz="685800"/>
            <a:endParaRPr lang="en-US" sz="14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C4BCAD0F-0CD8-3845-B824-F6E87E6713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02187" y="3420667"/>
            <a:ext cx="1541859" cy="266740"/>
          </a:xfrm>
        </p:spPr>
        <p:txBody>
          <a:bodyPr>
            <a:spAutoFit/>
          </a:bodyPr>
          <a:lstStyle>
            <a:lvl1pPr marL="0" indent="0">
              <a:buNone/>
              <a:defRPr sz="1400" b="1" spc="225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C8C06C36-05B2-2640-B979-AD238C048B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05871" y="3420667"/>
            <a:ext cx="1541859" cy="266740"/>
          </a:xfrm>
        </p:spPr>
        <p:txBody>
          <a:bodyPr>
            <a:spAutoFit/>
          </a:bodyPr>
          <a:lstStyle>
            <a:lvl1pPr marL="0" indent="0">
              <a:buNone/>
              <a:defRPr sz="1400" b="1" spc="225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HEADER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xmlns="" id="{97297641-6836-BC4B-9108-5F6891A0AD8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302187" y="3752278"/>
            <a:ext cx="1541859" cy="919163"/>
          </a:xfrm>
        </p:spPr>
        <p:txBody>
          <a:bodyPr>
            <a:noAutofit/>
          </a:bodyPr>
          <a:lstStyle>
            <a:lvl1pPr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xmlns="" id="{888377B9-A66F-7741-8D29-4657BB4E693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71" y="3752278"/>
            <a:ext cx="1541859" cy="919163"/>
          </a:xfrm>
        </p:spPr>
        <p:txBody>
          <a:bodyPr>
            <a:noAutofit/>
          </a:bodyPr>
          <a:lstStyle>
            <a:lvl1pPr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xmlns="" id="{F1B230F3-CD85-9F42-8BE3-20EEFDD71A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2487" y="1010841"/>
            <a:ext cx="7473554" cy="651272"/>
          </a:xfrm>
        </p:spPr>
        <p:txBody>
          <a:bodyPr>
            <a:noAutofit/>
          </a:bodyPr>
          <a:lstStyle>
            <a:lvl1pPr marL="0" indent="0" algn="ctr">
              <a:lnSpc>
                <a:spcPct val="114000"/>
              </a:lnSpc>
              <a:buNone/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89894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1828CE-3CED-2646-A3DF-A568B000904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3000" y="2288563"/>
            <a:ext cx="6858000" cy="1110833"/>
          </a:xfrm>
        </p:spPr>
        <p:txBody>
          <a:bodyPr anchor="ctr" anchorCtr="0">
            <a:noAutofit/>
          </a:bodyPr>
          <a:lstStyle>
            <a:lvl1pPr algn="ctr">
              <a:defRPr sz="3800">
                <a:latin typeface="+mj-lt"/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54ED76E-E4A2-AA49-A219-052719F8C7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468453"/>
            <a:ext cx="6858000" cy="309059"/>
          </a:xfrm>
        </p:spPr>
        <p:txBody>
          <a:bodyPr>
            <a:spAutoFit/>
          </a:bodyPr>
          <a:lstStyle>
            <a:lvl1pPr marL="0" indent="0" algn="ctr">
              <a:buNone/>
              <a:defRPr sz="1700" b="1" spc="225">
                <a:latin typeface="+mn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90780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3/20/19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76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A9E7B99-7C3F-4BC3-B7B8-7E1F8C620B24}" type="datetime1">
              <a:rPr lang="en-US" smtClean="0"/>
              <a:pPr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3/20/19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3/20/19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/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3/20/19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62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3/20/19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4" Type="http://schemas.openxmlformats.org/officeDocument/2006/relationships/theme" Target="../theme/theme2.xml"/><Relationship Id="rId5" Type="http://schemas.openxmlformats.org/officeDocument/2006/relationships/image" Target="../media/image2.emf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theme" Target="../theme/theme3.xml"/><Relationship Id="rId3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1914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21078"/>
            <a:ext cx="8229600" cy="3573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118399"/>
          </a:xfrm>
          <a:prstGeom prst="rect">
            <a:avLst/>
          </a:prstGeom>
          <a:solidFill>
            <a:srgbClr val="3E649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9488" y="4853389"/>
            <a:ext cx="1203094" cy="1804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FF760F4-C21A-3D4D-9DD8-2B7A0AC0E34E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639432" y="4506969"/>
            <a:ext cx="504568" cy="63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72" r:id="rId3"/>
    <p:sldLayoutId id="2147493458" r:id="rId4"/>
    <p:sldLayoutId id="2147493459" r:id="rId5"/>
    <p:sldLayoutId id="2147493460" r:id="rId6"/>
    <p:sldLayoutId id="2147493461" r:id="rId7"/>
    <p:sldLayoutId id="2147493475" r:id="rId8"/>
    <p:sldLayoutId id="2147493462" r:id="rId9"/>
    <p:sldLayoutId id="2147493463" r:id="rId10"/>
    <p:sldLayoutId id="2147493464" r:id="rId11"/>
    <p:sldLayoutId id="2147493465" r:id="rId12"/>
    <p:sldLayoutId id="2147493466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44A7DF3-8C38-474B-B43D-40A69F3FB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2095"/>
            <a:ext cx="7886700" cy="2369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65B62C6-19CF-9B40-834D-B4E52D91E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F99A262-2ACB-0142-9BCF-485458D1A01C}"/>
              </a:ext>
            </a:extLst>
          </p:cNvPr>
          <p:cNvSpPr/>
          <p:nvPr userDrawn="1"/>
        </p:nvSpPr>
        <p:spPr>
          <a:xfrm>
            <a:off x="0" y="0"/>
            <a:ext cx="9144000" cy="119320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tx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defTabSz="685800"/>
            <a:endParaRPr lang="en-US" sz="140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FCEAF5ED-7F04-8842-8504-1043B889137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94073" y="208608"/>
            <a:ext cx="504568" cy="636531"/>
          </a:xfrm>
          <a:prstGeom prst="rect">
            <a:avLst/>
          </a:prstGeom>
        </p:spPr>
      </p:pic>
      <p:sp>
        <p:nvSpPr>
          <p:cNvPr id="12" name="Text Placeholder 10">
            <a:extLst>
              <a:ext uri="{FF2B5EF4-FFF2-40B4-BE49-F238E27FC236}">
                <a16:creationId xmlns:a16="http://schemas.microsoft.com/office/drawing/2014/main" xmlns="" id="{62A79AD9-2500-794E-8593-B2540533B3F4}"/>
              </a:ext>
            </a:extLst>
          </p:cNvPr>
          <p:cNvSpPr txBox="1">
            <a:spLocks/>
          </p:cNvSpPr>
          <p:nvPr userDrawn="1"/>
        </p:nvSpPr>
        <p:spPr>
          <a:xfrm>
            <a:off x="194073" y="4819136"/>
            <a:ext cx="1279471" cy="167203"/>
          </a:xfrm>
          <a:prstGeom prst="rect">
            <a:avLst/>
          </a:prstGeom>
        </p:spPr>
        <p:txBody>
          <a:bodyPr lIns="68580" tIns="34290" rIns="68580" bIns="34290" anchor="ctr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 err="1">
                <a:solidFill>
                  <a:srgbClr val="79B7B2"/>
                </a:solidFill>
              </a:rPr>
              <a:t>www.cyentia.com</a:t>
            </a:r>
            <a:endParaRPr lang="en-US" sz="800" dirty="0">
              <a:solidFill>
                <a:srgbClr val="79B7B2"/>
              </a:solidFill>
            </a:endParaRP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xmlns="" id="{18C01FB1-43F5-8C41-B6C2-A63214CAD1BD}"/>
              </a:ext>
            </a:extLst>
          </p:cNvPr>
          <p:cNvSpPr txBox="1">
            <a:spLocks/>
          </p:cNvSpPr>
          <p:nvPr userDrawn="1"/>
        </p:nvSpPr>
        <p:spPr>
          <a:xfrm>
            <a:off x="1172799" y="4819136"/>
            <a:ext cx="1965271" cy="167203"/>
          </a:xfrm>
          <a:prstGeom prst="rect">
            <a:avLst/>
          </a:prstGeom>
        </p:spPr>
        <p:txBody>
          <a:bodyPr lIns="68580" tIns="34290" rIns="68580" bIns="34290" anchor="ctr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A5A5A5"/>
                </a:solidFill>
              </a:rPr>
              <a:t>Proprietary and Confidential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4CF30BD0-22B5-B44D-A6D6-E265D833E327}"/>
              </a:ext>
            </a:extLst>
          </p:cNvPr>
          <p:cNvSpPr txBox="1">
            <a:spLocks/>
          </p:cNvSpPr>
          <p:nvPr userDrawn="1"/>
        </p:nvSpPr>
        <p:spPr>
          <a:xfrm>
            <a:off x="8710893" y="4781293"/>
            <a:ext cx="274772" cy="242888"/>
          </a:xfrm>
          <a:prstGeom prst="rect">
            <a:avLst/>
          </a:prstGeom>
        </p:spPr>
        <p:txBody>
          <a:bodyPr lIns="68580" tIns="34290" rIns="68580" bIns="3429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ECFEC7-58C9-B04B-80DE-7F5205229387}" type="slidenum">
              <a:rPr lang="en-US" smtClean="0">
                <a:solidFill>
                  <a:srgbClr val="4F79A6"/>
                </a:solidFill>
              </a:rPr>
              <a:pPr/>
              <a:t>‹#›</a:t>
            </a:fld>
            <a:endParaRPr lang="en-US" dirty="0">
              <a:solidFill>
                <a:srgbClr val="4F79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036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68" r:id="rId1"/>
    <p:sldLayoutId id="2147493469" r:id="rId2"/>
    <p:sldLayoutId id="2147493470" r:id="rId3"/>
  </p:sldLayoutIdLst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1700" b="1" kern="1200">
          <a:solidFill>
            <a:schemeClr val="accent2"/>
          </a:solidFill>
          <a:latin typeface="Helvetica" pitchFamily="2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44A7DF3-8C38-474B-B43D-40A69F3FB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65B62C6-19CF-9B40-834D-B4E52D91E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7831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74" r:id="rId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bg1"/>
          </a:solidFill>
          <a:latin typeface="Helvetica" pitchFamily="2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Helvetica" pitchFamily="2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Helvetica" pitchFamily="2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Helvetica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Helvetica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Helvetica" pitchFamily="2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emf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2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emf"/><Relationship Id="rId3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7B5660-2EEE-FF42-9566-3D6B45AF74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7889" y="1324441"/>
            <a:ext cx="6659783" cy="1110833"/>
          </a:xfrm>
        </p:spPr>
        <p:txBody>
          <a:bodyPr/>
          <a:lstStyle/>
          <a:p>
            <a:r>
              <a:rPr lang="en-US" dirty="0" smtClean="0"/>
              <a:t>Why Does Application Security Take So Long?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FB46051-8FA1-7542-8406-C1CE654110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8658"/>
            <a:ext cx="6858000" cy="309059"/>
          </a:xfrm>
        </p:spPr>
        <p:txBody>
          <a:bodyPr/>
          <a:lstStyle/>
          <a:p>
            <a:r>
              <a:rPr lang="en-US" dirty="0" err="1" smtClean="0"/>
              <a:t>Metricon</a:t>
            </a:r>
            <a:r>
              <a:rPr lang="en-US" dirty="0" smtClean="0"/>
              <a:t> X, 2019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FC444EC1-FFD7-C447-A281-91EFAE448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7867" y="4456908"/>
            <a:ext cx="1104388" cy="4971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3556" t="21109" b="20385"/>
          <a:stretch/>
        </p:blipFill>
        <p:spPr>
          <a:xfrm>
            <a:off x="1485274" y="4516259"/>
            <a:ext cx="1811758" cy="3784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5923" y="3843324"/>
            <a:ext cx="2890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Chris </a:t>
            </a:r>
            <a:r>
              <a:rPr lang="en-US" b="1" dirty="0" err="1" smtClean="0">
                <a:solidFill>
                  <a:schemeClr val="bg1"/>
                </a:solidFill>
              </a:rPr>
              <a:t>Eng</a:t>
            </a:r>
            <a:endParaRPr lang="en-US" b="1" dirty="0" smtClean="0">
              <a:solidFill>
                <a:schemeClr val="bg1"/>
              </a:solidFill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Vice President, Research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697225" y="3843324"/>
            <a:ext cx="3325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Jay Jacobs</a:t>
            </a:r>
            <a:endParaRPr lang="en-US" b="1" dirty="0">
              <a:solidFill>
                <a:schemeClr val="bg1"/>
              </a:solidFill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Chief Data Scientist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322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Closures per Event</a:t>
            </a:r>
            <a:endParaRPr lang="en-US" dirty="0"/>
          </a:p>
        </p:txBody>
      </p:sp>
      <p:pic>
        <p:nvPicPr>
          <p:cNvPr id="4" name="Picture 3" descr="dens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58368"/>
            <a:ext cx="8229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667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Closures per Event</a:t>
            </a:r>
            <a:endParaRPr lang="en-US" dirty="0"/>
          </a:p>
        </p:txBody>
      </p:sp>
      <p:pic>
        <p:nvPicPr>
          <p:cNvPr id="4" name="Picture 3" descr="mass_closure_power_law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56850"/>
            <a:ext cx="8229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293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Closures per Event</a:t>
            </a:r>
            <a:endParaRPr lang="en-US" dirty="0"/>
          </a:p>
        </p:txBody>
      </p:sp>
      <p:pic>
        <p:nvPicPr>
          <p:cNvPr id="4" name="Picture 3" descr="mass_closure_power_law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58368"/>
            <a:ext cx="8229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359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“Mass-Closures”</a:t>
            </a:r>
            <a:endParaRPr lang="en-US" dirty="0"/>
          </a:p>
        </p:txBody>
      </p:sp>
      <p:pic>
        <p:nvPicPr>
          <p:cNvPr id="5" name="Picture 4" descr="app_purp_w_mass_clos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56850"/>
            <a:ext cx="8229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88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“Mass-Closures”</a:t>
            </a:r>
            <a:endParaRPr lang="en-US" dirty="0"/>
          </a:p>
        </p:txBody>
      </p:sp>
      <p:pic>
        <p:nvPicPr>
          <p:cNvPr id="3" name="Picture 2" descr="app_purp_wout_mass_clos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58368"/>
            <a:ext cx="8229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770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Survival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Studies duration / time to event</a:t>
            </a:r>
          </a:p>
          <a:p>
            <a:r>
              <a:rPr lang="en-US" dirty="0" smtClean="0"/>
              <a:t>Has a lot of other names</a:t>
            </a:r>
          </a:p>
          <a:p>
            <a:r>
              <a:rPr lang="en-US" dirty="0" smtClean="0"/>
              <a:t>Accounts for censored </a:t>
            </a:r>
            <a:r>
              <a:rPr lang="en-US" dirty="0" smtClean="0"/>
              <a:t>data (participation, but no event recorded):</a:t>
            </a:r>
          </a:p>
          <a:p>
            <a:pPr lvl="1"/>
            <a:r>
              <a:rPr lang="en-US" dirty="0" smtClean="0"/>
              <a:t>Team stopped scanning an application</a:t>
            </a:r>
            <a:endParaRPr lang="en-US" dirty="0" smtClean="0"/>
          </a:p>
          <a:p>
            <a:pPr lvl="1"/>
            <a:r>
              <a:rPr lang="en-US" dirty="0" smtClean="0"/>
              <a:t>Finding still open at time data collected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1743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Survival Analysis</a:t>
            </a:r>
            <a:endParaRPr lang="en-US" dirty="0"/>
          </a:p>
        </p:txBody>
      </p:sp>
      <p:pic>
        <p:nvPicPr>
          <p:cNvPr id="4" name="Picture 3" descr="survival-0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658368"/>
            <a:ext cx="7315200" cy="4114800"/>
          </a:xfrm>
          <a:prstGeom prst="rect">
            <a:avLst/>
          </a:prstGeom>
        </p:spPr>
      </p:pic>
      <p:sp>
        <p:nvSpPr>
          <p:cNvPr id="5" name="Left Arrow 4"/>
          <p:cNvSpPr/>
          <p:nvPr/>
        </p:nvSpPr>
        <p:spPr>
          <a:xfrm>
            <a:off x="6837473" y="2034850"/>
            <a:ext cx="642324" cy="124072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Arrow 5"/>
          <p:cNvSpPr/>
          <p:nvPr/>
        </p:nvSpPr>
        <p:spPr>
          <a:xfrm>
            <a:off x="7109365" y="2935332"/>
            <a:ext cx="642324" cy="124072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Arrow 6"/>
          <p:cNvSpPr/>
          <p:nvPr/>
        </p:nvSpPr>
        <p:spPr>
          <a:xfrm>
            <a:off x="6560105" y="3836057"/>
            <a:ext cx="642324" cy="124072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/>
          <p:cNvSpPr/>
          <p:nvPr/>
        </p:nvSpPr>
        <p:spPr>
          <a:xfrm>
            <a:off x="4492623" y="4135938"/>
            <a:ext cx="642324" cy="124072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751689" y="1784499"/>
            <a:ext cx="13576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“Censored”</a:t>
            </a:r>
          </a:p>
          <a:p>
            <a:pPr algn="ctr"/>
            <a:r>
              <a:rPr lang="en-US" dirty="0" smtClean="0">
                <a:solidFill>
                  <a:schemeClr val="accent2"/>
                </a:solidFill>
              </a:rPr>
              <a:t>data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476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urvival-0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658368"/>
            <a:ext cx="7315200" cy="4114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Survival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187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Survival Analysis</a:t>
            </a:r>
            <a:endParaRPr lang="en-US" dirty="0"/>
          </a:p>
        </p:txBody>
      </p:sp>
      <p:pic>
        <p:nvPicPr>
          <p:cNvPr id="4" name="Picture 3" descr="survival_curv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56850"/>
            <a:ext cx="8229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04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g0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20" y="656850"/>
            <a:ext cx="7970560" cy="4073842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Survival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787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This Research?</a:t>
            </a:r>
            <a:endParaRPr lang="en-US" dirty="0"/>
          </a:p>
        </p:txBody>
      </p:sp>
      <p:sp>
        <p:nvSpPr>
          <p:cNvPr id="10" name="Rectangle 7"/>
          <p:cNvSpPr>
            <a:spLocks noGrp="1" noChangeArrowheads="1"/>
          </p:cNvSpPr>
          <p:nvPr>
            <p:ph idx="1"/>
          </p:nvPr>
        </p:nvSpPr>
        <p:spPr>
          <a:xfrm>
            <a:off x="3094892" y="1021078"/>
            <a:ext cx="5591908" cy="3573545"/>
          </a:xfrm>
        </p:spPr>
        <p:txBody>
          <a:bodyPr/>
          <a:lstStyle/>
          <a:p>
            <a:r>
              <a:rPr lang="en-US" dirty="0" smtClean="0"/>
              <a:t>Veracode State of Software Security (</a:t>
            </a:r>
            <a:r>
              <a:rPr lang="en-US" dirty="0" err="1" smtClean="0"/>
              <a:t>SoSS</a:t>
            </a:r>
            <a:r>
              <a:rPr lang="en-US" dirty="0" smtClean="0"/>
              <a:t>), Volume 9</a:t>
            </a:r>
          </a:p>
          <a:p>
            <a:r>
              <a:rPr lang="en-US" dirty="0" smtClean="0"/>
              <a:t>Largest quantitative study of application security findings </a:t>
            </a:r>
          </a:p>
          <a:p>
            <a:r>
              <a:rPr lang="en-US" dirty="0" smtClean="0"/>
              <a:t>Partnered with </a:t>
            </a:r>
            <a:r>
              <a:rPr lang="en-US" dirty="0" err="1" smtClean="0"/>
              <a:t>Cyentia</a:t>
            </a:r>
            <a:r>
              <a:rPr lang="en-US" dirty="0" smtClean="0"/>
              <a:t> Institute to analyze the data set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1076725"/>
            <a:ext cx="2444829" cy="3172286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294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Survival Analysis</a:t>
            </a:r>
            <a:endParaRPr lang="en-US" dirty="0"/>
          </a:p>
        </p:txBody>
      </p:sp>
      <p:pic>
        <p:nvPicPr>
          <p:cNvPr id="4" name="Picture 3" descr="fig08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5" y="1788091"/>
            <a:ext cx="8994850" cy="215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5803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143000" y="1733146"/>
            <a:ext cx="6858000" cy="1110833"/>
          </a:xfrm>
        </p:spPr>
        <p:txBody>
          <a:bodyPr/>
          <a:lstStyle/>
          <a:p>
            <a:r>
              <a:rPr lang="en-US" dirty="0" smtClean="0"/>
              <a:t>Which Factors </a:t>
            </a:r>
            <a:r>
              <a:rPr lang="en-US" dirty="0"/>
              <a:t>I</a:t>
            </a:r>
            <a:r>
              <a:rPr lang="en-US" dirty="0" smtClean="0"/>
              <a:t>nfluence Remediation?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8966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Severity of Finding</a:t>
            </a:r>
            <a:endParaRPr lang="en-US" dirty="0"/>
          </a:p>
        </p:txBody>
      </p:sp>
      <p:pic>
        <p:nvPicPr>
          <p:cNvPr id="3" name="Picture 2" descr="fig09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72" y="1393981"/>
            <a:ext cx="8544056" cy="299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271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g09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42" y="1992701"/>
            <a:ext cx="8357517" cy="2005804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Severity of Finding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2597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Severity of Finding</a:t>
            </a:r>
            <a:endParaRPr lang="en-US" dirty="0"/>
          </a:p>
        </p:txBody>
      </p:sp>
      <p:pic>
        <p:nvPicPr>
          <p:cNvPr id="5" name="Picture 4" descr="fig1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34" y="656850"/>
            <a:ext cx="7955732" cy="406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03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Exploitability of Finding</a:t>
            </a:r>
            <a:endParaRPr lang="en-US" dirty="0"/>
          </a:p>
        </p:txBody>
      </p:sp>
      <p:pic>
        <p:nvPicPr>
          <p:cNvPr id="3" name="Picture 2" descr="fig1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67" y="1364788"/>
            <a:ext cx="8612778" cy="302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7681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Severity + Exploitability of Finding</a:t>
            </a:r>
            <a:endParaRPr lang="en-US" dirty="0"/>
          </a:p>
        </p:txBody>
      </p:sp>
      <p:pic>
        <p:nvPicPr>
          <p:cNvPr id="3" name="Picture 2" descr="fig1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71" y="1345990"/>
            <a:ext cx="8793459" cy="308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851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Business Criticality of Application</a:t>
            </a:r>
            <a:endParaRPr lang="en-US" dirty="0"/>
          </a:p>
        </p:txBody>
      </p:sp>
      <p:pic>
        <p:nvPicPr>
          <p:cNvPr id="3" name="Picture 2" descr="fig1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9" y="1295647"/>
            <a:ext cx="8597203" cy="315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9400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Severity + Criticality</a:t>
            </a:r>
            <a:endParaRPr lang="en-US" dirty="0"/>
          </a:p>
        </p:txBody>
      </p:sp>
      <p:pic>
        <p:nvPicPr>
          <p:cNvPr id="3" name="Picture 2" descr="fig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64" y="1390342"/>
            <a:ext cx="8699072" cy="305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9261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143000" y="1733146"/>
            <a:ext cx="6858000" cy="1110833"/>
          </a:xfrm>
        </p:spPr>
        <p:txBody>
          <a:bodyPr>
            <a:normAutofit/>
          </a:bodyPr>
          <a:lstStyle/>
          <a:p>
            <a:r>
              <a:rPr lang="en-US" dirty="0" err="1" smtClean="0"/>
              <a:t>DevSecOps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358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and How?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Gain insight into real-world application security practices (i.e. not a survey)</a:t>
            </a:r>
          </a:p>
          <a:p>
            <a:pPr lvl="1"/>
            <a:r>
              <a:rPr lang="en-US" dirty="0" smtClean="0"/>
              <a:t>Provide data for customers to benchmark themselves against their peers</a:t>
            </a:r>
          </a:p>
          <a:p>
            <a:pPr lvl="1"/>
            <a:r>
              <a:rPr lang="en-US" dirty="0" smtClean="0"/>
              <a:t>Generate actionable advice for improving application security programs</a:t>
            </a:r>
          </a:p>
          <a:p>
            <a:r>
              <a:rPr lang="en-US" dirty="0" smtClean="0"/>
              <a:t>How</a:t>
            </a:r>
          </a:p>
          <a:p>
            <a:pPr lvl="1"/>
            <a:r>
              <a:rPr lang="en-US" dirty="0" smtClean="0"/>
              <a:t>Formulate a list of questions that might be answerable given the available data</a:t>
            </a:r>
          </a:p>
          <a:p>
            <a:pPr lvl="1"/>
            <a:r>
              <a:rPr lang="en-US" dirty="0" smtClean="0"/>
              <a:t>Stand back and use science</a:t>
            </a:r>
          </a:p>
        </p:txBody>
      </p:sp>
    </p:spTree>
    <p:extLst>
      <p:ext uri="{BB962C8B-B14F-4D97-AF65-F5344CB8AC3E}">
        <p14:creationId xmlns:p14="http://schemas.microsoft.com/office/powerpoint/2010/main" val="1564506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Scan Frequency</a:t>
            </a:r>
            <a:endParaRPr lang="en-US" dirty="0"/>
          </a:p>
        </p:txBody>
      </p:sp>
      <p:pic>
        <p:nvPicPr>
          <p:cNvPr id="3" name="Picture 2" descr="fig41.pdf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640" y="658368"/>
            <a:ext cx="8046720" cy="411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9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Scan Frequency</a:t>
            </a:r>
            <a:endParaRPr lang="en-US" dirty="0"/>
          </a:p>
        </p:txBody>
      </p:sp>
      <p:pic>
        <p:nvPicPr>
          <p:cNvPr id="3" name="Picture 2" descr="fig4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58" y="658368"/>
            <a:ext cx="8055685" cy="411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8761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g4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04" y="656850"/>
            <a:ext cx="8156193" cy="41687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Scan Frequency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3084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Scan Frequency</a:t>
            </a:r>
            <a:endParaRPr lang="en-US" dirty="0"/>
          </a:p>
        </p:txBody>
      </p:sp>
      <p:pic>
        <p:nvPicPr>
          <p:cNvPr id="3" name="Picture 2" descr="fig4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920" y="656850"/>
            <a:ext cx="7932160" cy="405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637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Scan Frequency</a:t>
            </a:r>
            <a:endParaRPr lang="en-US" dirty="0"/>
          </a:p>
        </p:txBody>
      </p:sp>
      <p:pic>
        <p:nvPicPr>
          <p:cNvPr id="3" name="Picture 2" descr="fig4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43" y="934187"/>
            <a:ext cx="8271715" cy="3437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3053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143000" y="1887155"/>
            <a:ext cx="6858000" cy="1110833"/>
          </a:xfrm>
        </p:spPr>
        <p:txBody>
          <a:bodyPr/>
          <a:lstStyle/>
          <a:p>
            <a:r>
              <a:rPr lang="en-US" dirty="0" smtClean="0"/>
              <a:t>An Unanswered Question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5782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challenge of interval data</a:t>
            </a:r>
            <a:endParaRPr lang="en-US" dirty="0"/>
          </a:p>
        </p:txBody>
      </p:sp>
      <p:pic>
        <p:nvPicPr>
          <p:cNvPr id="3" name="Picture 2" descr="app_purp_wout_mass_clos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58368"/>
            <a:ext cx="8229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500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challenge of “n = ?”</a:t>
            </a:r>
            <a:endParaRPr lang="en-US" dirty="0"/>
          </a:p>
        </p:txBody>
      </p:sp>
      <p:pic>
        <p:nvPicPr>
          <p:cNvPr id="6" name="Picture 5" descr="fig47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66" y="658368"/>
            <a:ext cx="7999668" cy="408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4233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challenge of “n = ?”</a:t>
            </a:r>
            <a:endParaRPr lang="en-US" dirty="0"/>
          </a:p>
        </p:txBody>
      </p:sp>
      <p:pic>
        <p:nvPicPr>
          <p:cNvPr id="3" name="Picture 2" descr="fig4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75" y="658368"/>
            <a:ext cx="7941451" cy="405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37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challenge of “n = ?”</a:t>
            </a:r>
            <a:endParaRPr lang="en-US" dirty="0"/>
          </a:p>
        </p:txBody>
      </p:sp>
      <p:pic>
        <p:nvPicPr>
          <p:cNvPr id="5" name="Picture 4" descr="by_langu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25" y="658368"/>
            <a:ext cx="8261351" cy="413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39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Veracode customers</a:t>
            </a:r>
          </a:p>
          <a:p>
            <a:r>
              <a:rPr lang="en-US" dirty="0" smtClean="0"/>
              <a:t>12 months of application scan data</a:t>
            </a:r>
          </a:p>
          <a:p>
            <a:pPr lvl="1"/>
            <a:r>
              <a:rPr lang="en-US" dirty="0" smtClean="0"/>
              <a:t>April 1, 2017 – March 31, 2018</a:t>
            </a:r>
          </a:p>
          <a:p>
            <a:pPr lvl="1"/>
            <a:r>
              <a:rPr lang="en-US" dirty="0" smtClean="0"/>
              <a:t>Over 700,000 application assessments representing 2 trillion lines of code </a:t>
            </a:r>
          </a:p>
          <a:p>
            <a:r>
              <a:rPr lang="en-US" dirty="0" smtClean="0"/>
              <a:t>Started with about 24 million findings</a:t>
            </a:r>
          </a:p>
          <a:p>
            <a:pPr lvl="1"/>
            <a:r>
              <a:rPr lang="en-US" dirty="0"/>
              <a:t>All open flaws retained “discovered” </a:t>
            </a:r>
            <a:r>
              <a:rPr lang="en-US" dirty="0" smtClean="0"/>
              <a:t>date</a:t>
            </a:r>
          </a:p>
          <a:p>
            <a:r>
              <a:rPr lang="en-US" dirty="0" smtClean="0"/>
              <a:t>Variety of orgs, industries, languages, purposes (open source / proprietary)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2749899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challenge of “n = ?”</a:t>
            </a:r>
            <a:endParaRPr lang="en-US" dirty="0"/>
          </a:p>
        </p:txBody>
      </p:sp>
      <p:pic>
        <p:nvPicPr>
          <p:cNvPr id="5" name="Picture 4" descr="by_langu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25" y="658368"/>
            <a:ext cx="8261351" cy="413067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291859" y="781679"/>
            <a:ext cx="2029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52 orgs / 84 apps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43522" y="1154562"/>
            <a:ext cx="1453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232 / 485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76095" y="1506219"/>
            <a:ext cx="1395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415 / 1653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88762" y="1864302"/>
            <a:ext cx="1395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999 / 7478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608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Reconfirm scan frequency findings on next year’s data set</a:t>
            </a:r>
          </a:p>
          <a:p>
            <a:r>
              <a:rPr lang="en-US" dirty="0" smtClean="0"/>
              <a:t>Incorporate findings from other products</a:t>
            </a:r>
          </a:p>
          <a:p>
            <a:pPr lvl="1"/>
            <a:r>
              <a:rPr lang="en-US" dirty="0" smtClean="0"/>
              <a:t>Greenlight (i.e. IDE-based partial scans)</a:t>
            </a:r>
          </a:p>
          <a:p>
            <a:pPr lvl="1"/>
            <a:r>
              <a:rPr lang="en-US" dirty="0" err="1" smtClean="0"/>
              <a:t>SourceClear</a:t>
            </a:r>
            <a:r>
              <a:rPr lang="en-US" dirty="0" smtClean="0"/>
              <a:t>-based SCA findings</a:t>
            </a:r>
          </a:p>
          <a:p>
            <a:r>
              <a:rPr lang="en-US" dirty="0" smtClean="0"/>
              <a:t>Longer term: correlation of findings to individual developer activity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470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Future Ideas (Jay?)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(fragment I clipped from an email thread: “</a:t>
            </a:r>
            <a:r>
              <a:rPr lang="en-US" i="1" dirty="0"/>
              <a:t>A note for future data collection is to generate/store some type of </a:t>
            </a:r>
            <a:r>
              <a:rPr lang="en-US" i="1" dirty="0" err="1"/>
              <a:t>scan_id</a:t>
            </a:r>
            <a:r>
              <a:rPr lang="en-US" i="1" dirty="0"/>
              <a:t> that gets tied to the finding, so joining scans to findings is </a:t>
            </a:r>
            <a:r>
              <a:rPr lang="en-US" i="1" dirty="0" smtClean="0"/>
              <a:t>failsafe”)</a:t>
            </a:r>
          </a:p>
          <a:p>
            <a:pPr lvl="1"/>
            <a:r>
              <a:rPr lang="en-US" i="1" dirty="0" smtClean="0"/>
              <a:t>This seemed maybe worth mentioning but I don’t quite get it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56024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7B5660-2EEE-FF42-9566-3D6B45AF74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7889" y="1324441"/>
            <a:ext cx="6659783" cy="1110833"/>
          </a:xfrm>
        </p:spPr>
        <p:txBody>
          <a:bodyPr/>
          <a:lstStyle/>
          <a:p>
            <a:r>
              <a:rPr lang="en-US" dirty="0" smtClean="0"/>
              <a:t>Why Does Application Security Take So Long?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FB46051-8FA1-7542-8406-C1CE654110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8658"/>
            <a:ext cx="6858000" cy="309059"/>
          </a:xfrm>
        </p:spPr>
        <p:txBody>
          <a:bodyPr/>
          <a:lstStyle/>
          <a:p>
            <a:r>
              <a:rPr lang="en-US" dirty="0" err="1" smtClean="0"/>
              <a:t>Metricon</a:t>
            </a:r>
            <a:r>
              <a:rPr lang="en-US" dirty="0" smtClean="0"/>
              <a:t> X, 2019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FC444EC1-FFD7-C447-A281-91EFAE448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7867" y="4456908"/>
            <a:ext cx="1104388" cy="4971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3556" t="21109" b="20385"/>
          <a:stretch/>
        </p:blipFill>
        <p:spPr>
          <a:xfrm>
            <a:off x="1485274" y="4516259"/>
            <a:ext cx="1811758" cy="3784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5923" y="3843324"/>
            <a:ext cx="2890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Chris </a:t>
            </a:r>
            <a:r>
              <a:rPr lang="en-US" b="1" dirty="0" err="1" smtClean="0">
                <a:solidFill>
                  <a:schemeClr val="bg1"/>
                </a:solidFill>
              </a:rPr>
              <a:t>Eng</a:t>
            </a:r>
            <a:endParaRPr lang="en-US" b="1" dirty="0" smtClean="0">
              <a:solidFill>
                <a:schemeClr val="bg1"/>
              </a:solidFill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Vice President, Research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697225" y="3843324"/>
            <a:ext cx="3325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Jay Jacobs</a:t>
            </a:r>
            <a:endParaRPr lang="en-US" b="1" dirty="0">
              <a:solidFill>
                <a:schemeClr val="bg1"/>
              </a:solidFill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Chief Data Scientist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23316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By Industry</a:t>
            </a:r>
            <a:endParaRPr lang="en-US" dirty="0"/>
          </a:p>
        </p:txBody>
      </p:sp>
      <p:pic>
        <p:nvPicPr>
          <p:cNvPr id="3" name="Picture 2" descr="fig5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58" y="671532"/>
            <a:ext cx="8183651" cy="4182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690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188"/>
            <a:ext cx="8229600" cy="5138027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(Chris) - </a:t>
            </a:r>
            <a:r>
              <a:rPr lang="en-US" dirty="0" smtClean="0"/>
              <a:t>5</a:t>
            </a:r>
            <a:endParaRPr lang="en-US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History, methodology, data </a:t>
            </a:r>
            <a:r>
              <a:rPr lang="en-US" dirty="0" smtClean="0"/>
              <a:t>set</a:t>
            </a:r>
            <a:endParaRPr lang="en-US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Motivations for the study, wanting to answer all sorts of questions (give some examples, including some we can't answer with the data set</a:t>
            </a:r>
            <a:r>
              <a:rPr lang="en-US" dirty="0" smtClean="0"/>
              <a:t>)</a:t>
            </a:r>
            <a:endParaRPr lang="en-US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High level exec summary (maybe)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(</a:t>
            </a:r>
            <a:r>
              <a:rPr lang="en-US" dirty="0"/>
              <a:t>Jay)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/>
              <a:t>5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Decisions </a:t>
            </a:r>
            <a:r>
              <a:rPr lang="en-US" dirty="0"/>
              <a:t>about anomalies in the data set (see Jay's email from 8/28)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Policy (no sandbox) + Static + !singles + !</a:t>
            </a:r>
            <a:r>
              <a:rPr lang="en-US" dirty="0" err="1"/>
              <a:t>mass_closures</a:t>
            </a:r>
            <a:endParaRPr lang="en-US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On mass closures: </a:t>
            </a:r>
            <a:r>
              <a:rPr lang="en-US" dirty="0" err="1"/>
              <a:t>DynamicDS</a:t>
            </a:r>
            <a:r>
              <a:rPr lang="en-US" dirty="0"/>
              <a:t> scan that get labeled as "cannot reproduce" and static scan events with modules removed; decision to drop top 0.1% of closure counts, i.e. 2000+ in a single day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(</a:t>
            </a:r>
            <a:r>
              <a:rPr lang="en-US" dirty="0"/>
              <a:t>Chris)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/>
              <a:t>1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Introduce </a:t>
            </a:r>
            <a:r>
              <a:rPr lang="en-US" dirty="0"/>
              <a:t>the topic of remediation, why we wanted to find out more, etc.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Maybe nix this transition and just have Jay introduce it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(</a:t>
            </a:r>
            <a:r>
              <a:rPr lang="en-US" dirty="0"/>
              <a:t>Jay) - 8-10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Deep </a:t>
            </a:r>
            <a:r>
              <a:rPr lang="en-US" dirty="0"/>
              <a:t>dive on survival analysis -- a few slides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Mention proportional hazard model as a lead into the next set of findings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Describe the components of the new visualization and decisions around the design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(</a:t>
            </a:r>
            <a:r>
              <a:rPr lang="en-US" dirty="0"/>
              <a:t>Chris) - 8-10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Trying </a:t>
            </a:r>
            <a:r>
              <a:rPr lang="en-US" dirty="0"/>
              <a:t>to figure out correlations between factors we measure and remediation rates; go through all the items we looked at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Severity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Exploitability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Severity + Exploitability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App Criticality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App Criticality + Severity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…and finally, Scan Frequency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Scan </a:t>
            </a:r>
            <a:r>
              <a:rPr lang="en-US" dirty="0"/>
              <a:t>frequency findings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Frequency as a proxy for </a:t>
            </a:r>
            <a:r>
              <a:rPr lang="en-US" dirty="0" err="1"/>
              <a:t>DevOps</a:t>
            </a:r>
            <a:endParaRPr lang="en-US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The scan frequency plots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Broken assumptions about scan spacing (the 1x-12x time series plots)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(</a:t>
            </a:r>
            <a:r>
              <a:rPr lang="en-US" dirty="0"/>
              <a:t>Jay) - 5-10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Other </a:t>
            </a:r>
            <a:r>
              <a:rPr lang="en-US" dirty="0"/>
              <a:t>interesting commentary on the analysis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Emphasis on n-values and what does "sample size" mean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o   </a:t>
            </a:r>
            <a:r>
              <a:rPr lang="en-US" dirty="0"/>
              <a:t>You may have a million findings but only 100 companies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o   </a:t>
            </a:r>
            <a:r>
              <a:rPr lang="en-US" dirty="0"/>
              <a:t>How does this tie to confidence intervals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o   </a:t>
            </a:r>
            <a:r>
              <a:rPr lang="en-US" dirty="0"/>
              <a:t>Abstracting from flaws, or apps, or companies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TBD: check the exploratory analysis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(</a:t>
            </a:r>
            <a:r>
              <a:rPr lang="en-US" dirty="0"/>
              <a:t>Both)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/>
              <a:t>5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Chris </a:t>
            </a:r>
            <a:r>
              <a:rPr lang="en-US" dirty="0"/>
              <a:t>wrap-up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Reiterate most important finding(s)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TBD: Things we'd like to do differently, build on, reconfirm, etc. next time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Jay </a:t>
            </a:r>
            <a:r>
              <a:rPr lang="en-US" dirty="0"/>
              <a:t>wrap-up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 smtClean="0"/>
              <a:t>·        </a:t>
            </a:r>
            <a:r>
              <a:rPr lang="en-US" dirty="0"/>
              <a:t>TBD</a:t>
            </a:r>
          </a:p>
        </p:txBody>
      </p:sp>
    </p:spTree>
    <p:extLst>
      <p:ext uri="{BB962C8B-B14F-4D97-AF65-F5344CB8AC3E}">
        <p14:creationId xmlns:p14="http://schemas.microsoft.com/office/powerpoint/2010/main" val="3320447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Key Takeaways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600" b="1" dirty="0" smtClean="0"/>
              <a:t>85% </a:t>
            </a:r>
            <a:r>
              <a:rPr lang="en-US" sz="2600" dirty="0" smtClean="0"/>
              <a:t>of applications had at least one finding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 smtClean="0"/>
              <a:t>About </a:t>
            </a:r>
            <a:r>
              <a:rPr lang="en-US" b="1" dirty="0" smtClean="0"/>
              <a:t>13%</a:t>
            </a:r>
            <a:r>
              <a:rPr lang="en-US" dirty="0" smtClean="0"/>
              <a:t> have at least one critical severity flaw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600" dirty="0" smtClean="0"/>
              <a:t>More than </a:t>
            </a:r>
            <a:r>
              <a:rPr lang="en-US" sz="2600" b="1" dirty="0" smtClean="0"/>
              <a:t>70% </a:t>
            </a:r>
            <a:r>
              <a:rPr lang="en-US" sz="2600" dirty="0" smtClean="0"/>
              <a:t>of all flaws remain 1 month after discovery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 smtClean="0"/>
              <a:t>Nearly 55% remain 3 months after discovery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600" b="1" dirty="0" smtClean="0"/>
              <a:t>1 in 4 </a:t>
            </a:r>
            <a:r>
              <a:rPr lang="en-US" sz="2600" dirty="0" smtClean="0"/>
              <a:t>high and very high severity flaws are still open after </a:t>
            </a:r>
            <a:r>
              <a:rPr lang="en-US" sz="2600" b="1" dirty="0" smtClean="0"/>
              <a:t>290 days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600" dirty="0" smtClean="0"/>
              <a:t>The most active </a:t>
            </a:r>
            <a:r>
              <a:rPr lang="en-US" sz="2600" dirty="0" err="1" smtClean="0"/>
              <a:t>DevSecOps</a:t>
            </a:r>
            <a:r>
              <a:rPr lang="en-US" sz="2600" dirty="0" smtClean="0"/>
              <a:t> programs fix flaws more than </a:t>
            </a:r>
            <a:r>
              <a:rPr lang="en-US" sz="2600" b="1" dirty="0" smtClean="0"/>
              <a:t>11.5x faster </a:t>
            </a:r>
            <a:r>
              <a:rPr lang="en-US" sz="2600" dirty="0" smtClean="0"/>
              <a:t>than the typical organization</a:t>
            </a:r>
            <a:endParaRPr lang="hr-HR" sz="2600" dirty="0"/>
          </a:p>
        </p:txBody>
      </p:sp>
    </p:spTree>
    <p:extLst>
      <p:ext uri="{BB962C8B-B14F-4D97-AF65-F5344CB8AC3E}">
        <p14:creationId xmlns:p14="http://schemas.microsoft.com/office/powerpoint/2010/main" val="2606470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g0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20" y="656850"/>
            <a:ext cx="7970560" cy="4073842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380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Filtering and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Removed sandbox scans (11m)</a:t>
            </a:r>
          </a:p>
          <a:p>
            <a:r>
              <a:rPr lang="en-US" dirty="0" smtClean="0"/>
              <a:t>Removed dynamic </a:t>
            </a:r>
            <a:r>
              <a:rPr lang="en-US" dirty="0"/>
              <a:t>s</a:t>
            </a:r>
            <a:r>
              <a:rPr lang="en-US" dirty="0" smtClean="0"/>
              <a:t>cans (</a:t>
            </a:r>
            <a:r>
              <a:rPr lang="is-IS" dirty="0" smtClean="0"/>
              <a:t>1.2m)</a:t>
            </a:r>
          </a:p>
          <a:p>
            <a:r>
              <a:rPr lang="en-US" dirty="0" smtClean="0"/>
              <a:t>Removed single-scan apps (</a:t>
            </a:r>
            <a:r>
              <a:rPr lang="hr-HR" dirty="0" smtClean="0"/>
              <a:t>3.4m)</a:t>
            </a:r>
          </a:p>
          <a:p>
            <a:r>
              <a:rPr lang="en-US" dirty="0" smtClean="0"/>
              <a:t>Removed “m</a:t>
            </a:r>
            <a:r>
              <a:rPr lang="hr-HR" dirty="0" smtClean="0"/>
              <a:t>ass-</a:t>
            </a:r>
            <a:r>
              <a:rPr lang="en-US" dirty="0" smtClean="0"/>
              <a:t>c</a:t>
            </a:r>
            <a:r>
              <a:rPr lang="hr-HR" dirty="0" smtClean="0"/>
              <a:t>losure</a:t>
            </a:r>
            <a:r>
              <a:rPr lang="en-US" dirty="0" smtClean="0"/>
              <a:t>”</a:t>
            </a:r>
            <a:r>
              <a:rPr lang="hr-HR" dirty="0" smtClean="0"/>
              <a:t> </a:t>
            </a:r>
            <a:r>
              <a:rPr lang="en-US" dirty="0" smtClean="0"/>
              <a:t>e</a:t>
            </a:r>
            <a:r>
              <a:rPr lang="hr-HR" dirty="0" smtClean="0"/>
              <a:t>vents (2m)</a:t>
            </a:r>
            <a:endParaRPr lang="en-US" dirty="0" smtClean="0"/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i="1" dirty="0" smtClean="0"/>
              <a:t>Ended up with about 6.3 million findings</a:t>
            </a:r>
            <a:endParaRPr lang="hr-HR" i="1" dirty="0" smtClean="0"/>
          </a:p>
        </p:txBody>
      </p:sp>
    </p:spTree>
    <p:extLst>
      <p:ext uri="{BB962C8B-B14F-4D97-AF65-F5344CB8AC3E}">
        <p14:creationId xmlns:p14="http://schemas.microsoft.com/office/powerpoint/2010/main" val="168788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“Mass-Closures”</a:t>
            </a:r>
            <a:endParaRPr lang="en-US" dirty="0"/>
          </a:p>
        </p:txBody>
      </p:sp>
      <p:pic>
        <p:nvPicPr>
          <p:cNvPr id="5" name="Picture 4" descr="app_purp_w_mass_clos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56850"/>
            <a:ext cx="8229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906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“Mass-Closures”</a:t>
            </a:r>
            <a:endParaRPr lang="en-US" dirty="0"/>
          </a:p>
        </p:txBody>
      </p:sp>
      <p:pic>
        <p:nvPicPr>
          <p:cNvPr id="5" name="Picture 4" descr="app_purp_w_mass_closur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56850"/>
            <a:ext cx="8229600" cy="4114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42255" y="3479467"/>
            <a:ext cx="1306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52k findings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78803" y="1052672"/>
            <a:ext cx="3627673" cy="670100"/>
            <a:chOff x="1678803" y="1052672"/>
            <a:chExt cx="3627673" cy="670100"/>
          </a:xfrm>
        </p:grpSpPr>
        <p:sp>
          <p:nvSpPr>
            <p:cNvPr id="7" name="TextBox 6"/>
            <p:cNvSpPr txBox="1"/>
            <p:nvPr/>
          </p:nvSpPr>
          <p:spPr>
            <a:xfrm>
              <a:off x="2378639" y="1052672"/>
              <a:ext cx="29278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14k closed on day 7 (18%)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>
              <a:off x="1678803" y="1422004"/>
              <a:ext cx="1715298" cy="30076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1028541" y="2878766"/>
            <a:ext cx="3037765" cy="646331"/>
            <a:chOff x="969023" y="2878766"/>
            <a:chExt cx="3037765" cy="646331"/>
          </a:xfrm>
        </p:grpSpPr>
        <p:cxnSp>
          <p:nvCxnSpPr>
            <p:cNvPr id="11" name="Straight Arrow Connector 10"/>
            <p:cNvCxnSpPr/>
            <p:nvPr/>
          </p:nvCxnSpPr>
          <p:spPr>
            <a:xfrm flipV="1">
              <a:off x="3086214" y="3145946"/>
              <a:ext cx="920574" cy="5598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969023" y="2878766"/>
              <a:ext cx="29798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10k closed on</a:t>
              </a:r>
            </a:p>
            <a:p>
              <a:pPr algn="ctr"/>
              <a:r>
                <a:rPr lang="en-US" dirty="0" smtClean="0">
                  <a:solidFill>
                    <a:schemeClr val="tx2">
                      <a:lumMod val="75000"/>
                    </a:schemeClr>
                  </a:solidFill>
                </a:rPr>
                <a:t>day 7 (12%)</a:t>
              </a:r>
              <a:endParaRPr lang="en-US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0154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ranklin Gothic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asic Layout">
  <a:themeElements>
    <a:clrScheme name="Cyentia">
      <a:dk1>
        <a:srgbClr val="58595B"/>
      </a:dk1>
      <a:lt1>
        <a:srgbClr val="FFFFFF"/>
      </a:lt1>
      <a:dk2>
        <a:srgbClr val="3B617F"/>
      </a:dk2>
      <a:lt2>
        <a:srgbClr val="E7E6E6"/>
      </a:lt2>
      <a:accent1>
        <a:srgbClr val="4F79A6"/>
      </a:accent1>
      <a:accent2>
        <a:srgbClr val="79B7B2"/>
      </a:accent2>
      <a:accent3>
        <a:srgbClr val="A5A5A5"/>
      </a:accent3>
      <a:accent4>
        <a:srgbClr val="5DB1DF"/>
      </a:accent4>
      <a:accent5>
        <a:srgbClr val="3B617F"/>
      </a:accent5>
      <a:accent6>
        <a:srgbClr val="70ADB7"/>
      </a:accent6>
      <a:hlink>
        <a:srgbClr val="0563C1"/>
      </a:hlink>
      <a:folHlink>
        <a:srgbClr val="79B7B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ver">
  <a:themeElements>
    <a:clrScheme name="Cyentia">
      <a:dk1>
        <a:srgbClr val="58595B"/>
      </a:dk1>
      <a:lt1>
        <a:srgbClr val="FFFFFF"/>
      </a:lt1>
      <a:dk2>
        <a:srgbClr val="3B617F"/>
      </a:dk2>
      <a:lt2>
        <a:srgbClr val="E7E6E6"/>
      </a:lt2>
      <a:accent1>
        <a:srgbClr val="4F79A6"/>
      </a:accent1>
      <a:accent2>
        <a:srgbClr val="79B7B2"/>
      </a:accent2>
      <a:accent3>
        <a:srgbClr val="A5A5A5"/>
      </a:accent3>
      <a:accent4>
        <a:srgbClr val="5DB1DF"/>
      </a:accent4>
      <a:accent5>
        <a:srgbClr val="3B617F"/>
      </a:accent5>
      <a:accent6>
        <a:srgbClr val="70ADB7"/>
      </a:accent6>
      <a:hlink>
        <a:srgbClr val="0563C1"/>
      </a:hlink>
      <a:folHlink>
        <a:srgbClr val="79B7B2"/>
      </a:folHlink>
    </a:clrScheme>
    <a:fontScheme name="Franklin Gothic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sharepoint/v3/field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11689</TotalTime>
  <Words>1232</Words>
  <Application>Microsoft Macintosh PowerPoint</Application>
  <PresentationFormat>On-screen Show (16:9)</PresentationFormat>
  <Paragraphs>179</Paragraphs>
  <Slides>45</Slides>
  <Notes>12</Notes>
  <HiddenSlides>3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45</vt:i4>
      </vt:variant>
    </vt:vector>
  </HeadingPairs>
  <TitlesOfParts>
    <vt:vector size="48" baseType="lpstr">
      <vt:lpstr>Office Theme</vt:lpstr>
      <vt:lpstr>Basic Layout</vt:lpstr>
      <vt:lpstr>Cover</vt:lpstr>
      <vt:lpstr>Why Does Application Security Take So Long?</vt:lpstr>
      <vt:lpstr>What is This Research?</vt:lpstr>
      <vt:lpstr>Why and How?</vt:lpstr>
      <vt:lpstr>Data Sources</vt:lpstr>
      <vt:lpstr>Key Takeaways</vt:lpstr>
      <vt:lpstr>The Big Picture</vt:lpstr>
      <vt:lpstr>Filtering and Cleaning</vt:lpstr>
      <vt:lpstr>“Mass-Closures”</vt:lpstr>
      <vt:lpstr>“Mass-Closures”</vt:lpstr>
      <vt:lpstr>Closures per Event</vt:lpstr>
      <vt:lpstr>Closures per Event</vt:lpstr>
      <vt:lpstr>Closures per Event</vt:lpstr>
      <vt:lpstr>“Mass-Closures”</vt:lpstr>
      <vt:lpstr>“Mass-Closures”</vt:lpstr>
      <vt:lpstr>Survival Analysis</vt:lpstr>
      <vt:lpstr>Survival Analysis</vt:lpstr>
      <vt:lpstr>Survival Analysis</vt:lpstr>
      <vt:lpstr>Survival Analysis</vt:lpstr>
      <vt:lpstr>Survival Analysis</vt:lpstr>
      <vt:lpstr>Survival Analysis</vt:lpstr>
      <vt:lpstr>Which Factors Influence Remediation?</vt:lpstr>
      <vt:lpstr>Severity of Finding</vt:lpstr>
      <vt:lpstr>Severity of Finding</vt:lpstr>
      <vt:lpstr>Severity of Finding</vt:lpstr>
      <vt:lpstr>Exploitability of Finding</vt:lpstr>
      <vt:lpstr>Severity + Exploitability of Finding</vt:lpstr>
      <vt:lpstr>Business Criticality of Application</vt:lpstr>
      <vt:lpstr>Severity + Criticality</vt:lpstr>
      <vt:lpstr>DevSecOps</vt:lpstr>
      <vt:lpstr>Scan Frequency</vt:lpstr>
      <vt:lpstr>Scan Frequency</vt:lpstr>
      <vt:lpstr>Scan Frequency</vt:lpstr>
      <vt:lpstr>Scan Frequency</vt:lpstr>
      <vt:lpstr>Scan Frequency</vt:lpstr>
      <vt:lpstr>An Unanswered Question</vt:lpstr>
      <vt:lpstr>The challenge of interval data</vt:lpstr>
      <vt:lpstr>The challenge of “n = ?”</vt:lpstr>
      <vt:lpstr>The challenge of “n = ?”</vt:lpstr>
      <vt:lpstr>The challenge of “n = ?”</vt:lpstr>
      <vt:lpstr>The challenge of “n = ?”</vt:lpstr>
      <vt:lpstr>Future Ideas</vt:lpstr>
      <vt:lpstr>Future Ideas (Jay?)</vt:lpstr>
      <vt:lpstr>Why Does Application Security Take So Long?</vt:lpstr>
      <vt:lpstr>By Industry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Jay</cp:lastModifiedBy>
  <cp:revision>83</cp:revision>
  <dcterms:created xsi:type="dcterms:W3CDTF">2010-04-12T23:12:02Z</dcterms:created>
  <dcterms:modified xsi:type="dcterms:W3CDTF">2019-03-21T19:42:51Z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